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6" autoAdjust="0"/>
    <p:restoredTop sz="94660"/>
  </p:normalViewPr>
  <p:slideViewPr>
    <p:cSldViewPr>
      <p:cViewPr>
        <p:scale>
          <a:sx n="50" d="100"/>
          <a:sy n="5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31CB3-1606-422E-9D35-8F5ABFF00CF0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ED385-E41C-4509-978C-F420DFB9BD0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175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D385-E41C-4509-978C-F420DFB9BD05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508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992274-ACFC-41C8-A1DE-A0A92856AEC1}" type="datetimeFigureOut">
              <a:rPr lang="en-NZ" smtClean="0"/>
              <a:t>14/05/2013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322AC9-571C-443E-8EC0-9892102FE2F4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o.int/APAC/Documents/edocs/ads_cpdlc_didc_ver2.pdf" TargetMode="External"/><Relationship Id="rId2" Type="http://schemas.openxmlformats.org/officeDocument/2006/relationships/hyperlink" Target="http://www.icao.int/APAC/Documents/edocs/GOLD_1st_Edi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ao.int/APAC/Documents/edocs/GuidanceMaterial_EndToEnd_ver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80455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 smtClean="0"/>
              <a:t>Status of Datalink Implementation in the Asia Pacific Region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/>
          <a:lstStyle/>
          <a:p>
            <a:pPr algn="ctr"/>
            <a:r>
              <a:rPr lang="en-NZ" dirty="0" smtClean="0"/>
              <a:t>Toby Farmer, CAA New Zealand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54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The less glamorous datalink!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Most important for ATC-ATC co-</a:t>
            </a:r>
            <a:r>
              <a:rPr lang="en-NZ" dirty="0" err="1"/>
              <a:t>ordinatation</a:t>
            </a:r>
            <a:endParaRPr lang="en-NZ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Carried over AFTN/AMHS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AIDC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30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To assure maintenance of RCP and RSP (PBCS) requirements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To provide basis for continuous performance </a:t>
            </a:r>
            <a:r>
              <a:rPr lang="en-NZ" dirty="0" smtClean="0"/>
              <a:t>improvement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To identify problems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NZ" dirty="0"/>
          </a:p>
          <a:p>
            <a:pPr marL="109728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NZ" dirty="0" smtClean="0"/>
              <a:t>Monitoring guidance </a:t>
            </a:r>
            <a:r>
              <a:rPr lang="en-NZ" dirty="0"/>
              <a:t>in </a:t>
            </a:r>
            <a:r>
              <a:rPr lang="en-NZ" dirty="0" smtClean="0"/>
              <a:t>GOLD </a:t>
            </a:r>
          </a:p>
          <a:p>
            <a:pPr marL="471487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NZ" dirty="0" smtClean="0"/>
              <a:t>(will move to PBCS Manual Doc 9869)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Datalink Performance Monitoring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12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Monitor:</a:t>
            </a:r>
          </a:p>
          <a:p>
            <a:pPr marL="727075" indent="-255588">
              <a:spcBef>
                <a:spcPts val="900"/>
              </a:spcBef>
            </a:pPr>
            <a:r>
              <a:rPr lang="en-NZ" dirty="0" smtClean="0"/>
              <a:t>CPDLC	monthly</a:t>
            </a:r>
          </a:p>
          <a:p>
            <a:pPr marL="800100" indent="-255588">
              <a:spcBef>
                <a:spcPts val="900"/>
              </a:spcBef>
            </a:pPr>
            <a:r>
              <a:rPr lang="en-NZ" dirty="0" smtClean="0"/>
              <a:t>ADS-C	monthly</a:t>
            </a:r>
            <a:endParaRPr lang="en-NZ" dirty="0"/>
          </a:p>
          <a:p>
            <a:pPr marL="800100" indent="-255588">
              <a:spcBef>
                <a:spcPts val="900"/>
              </a:spcBef>
            </a:pPr>
            <a:r>
              <a:rPr lang="en-NZ" dirty="0" smtClean="0"/>
              <a:t>AIDC		six-monthly</a:t>
            </a:r>
          </a:p>
          <a:p>
            <a:pPr marL="800100" indent="-255588">
              <a:spcBef>
                <a:spcPts val="900"/>
              </a:spcBef>
            </a:pPr>
            <a:endParaRPr lang="en-NZ" dirty="0" smtClean="0"/>
          </a:p>
          <a:p>
            <a:pPr marL="438150" indent="-255588">
              <a:spcBef>
                <a:spcPts val="900"/>
              </a:spcBef>
            </a:pPr>
            <a:r>
              <a:rPr lang="en-NZ" dirty="0" smtClean="0"/>
              <a:t>And when there are changes to the </a:t>
            </a:r>
            <a:r>
              <a:rPr lang="en-NZ" dirty="0" smtClean="0"/>
              <a:t>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Datalink Performance Monitoring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16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NZ" dirty="0" smtClean="0"/>
          </a:p>
          <a:p>
            <a:r>
              <a:rPr lang="en-NZ" dirty="0" smtClean="0">
                <a:hlinkClick r:id="rId2"/>
              </a:rPr>
              <a:t>Global Operational Data Link Document  (GOLD)</a:t>
            </a:r>
            <a:endParaRPr lang="en-NZ" dirty="0" smtClean="0"/>
          </a:p>
          <a:p>
            <a:endParaRPr lang="en-NZ" dirty="0"/>
          </a:p>
          <a:p>
            <a:r>
              <a:rPr lang="en-NZ" dirty="0">
                <a:solidFill>
                  <a:srgbClr val="0070C0"/>
                </a:solidFill>
                <a:hlinkClick r:id="rId3"/>
              </a:rPr>
              <a:t>Guidance Material for the Asia/Pacific Region for ADS/CPDLC/AIDC Ground Systems Procurement </a:t>
            </a:r>
            <a:r>
              <a:rPr lang="en-NZ" dirty="0" smtClean="0">
                <a:solidFill>
                  <a:srgbClr val="0070C0"/>
                </a:solidFill>
                <a:hlinkClick r:id="rId3"/>
              </a:rPr>
              <a:t>and Implementation</a:t>
            </a:r>
            <a:endParaRPr lang="en-NZ" dirty="0" smtClean="0">
              <a:solidFill>
                <a:srgbClr val="0070C0"/>
              </a:solidFill>
            </a:endParaRPr>
          </a:p>
          <a:p>
            <a:endParaRPr lang="en-NZ" dirty="0" smtClean="0"/>
          </a:p>
          <a:p>
            <a:r>
              <a:rPr lang="en-NZ" dirty="0">
                <a:solidFill>
                  <a:srgbClr val="0070C0"/>
                </a:solidFill>
                <a:hlinkClick r:id="rId4"/>
              </a:rPr>
              <a:t>Guidance Material </a:t>
            </a:r>
            <a:r>
              <a:rPr lang="en-NZ" dirty="0" smtClean="0">
                <a:solidFill>
                  <a:srgbClr val="0070C0"/>
                </a:solidFill>
                <a:hlinkClick r:id="rId4"/>
              </a:rPr>
              <a:t>for 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End-to-End 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Safety And Performance Monitoring 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of Air 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Traffic Service (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ATS) 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Data Link </a:t>
            </a:r>
            <a:r>
              <a:rPr lang="en-US" dirty="0" smtClean="0">
                <a:solidFill>
                  <a:srgbClr val="0070C0"/>
                </a:solidFill>
                <a:hlinkClick r:id="rId4"/>
              </a:rPr>
              <a:t>Systems </a:t>
            </a:r>
            <a:r>
              <a:rPr lang="en-NZ" dirty="0" smtClean="0">
                <a:solidFill>
                  <a:srgbClr val="0070C0"/>
                </a:solidFill>
                <a:hlinkClick r:id="rId4"/>
              </a:rPr>
              <a:t>in the </a:t>
            </a:r>
            <a:r>
              <a:rPr lang="en-NZ" dirty="0">
                <a:solidFill>
                  <a:srgbClr val="0070C0"/>
                </a:solidFill>
                <a:hlinkClick r:id="rId4"/>
              </a:rPr>
              <a:t>Asia/Pacific Region</a:t>
            </a:r>
            <a:endParaRPr lang="en-NZ" dirty="0">
              <a:solidFill>
                <a:srgbClr val="0070C0"/>
              </a:solidFill>
            </a:endParaRP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Reference Material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603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1995	Worlds first </a:t>
            </a:r>
            <a:r>
              <a:rPr lang="en-NZ" dirty="0" smtClean="0"/>
              <a:t>operational use of </a:t>
            </a:r>
            <a:r>
              <a:rPr lang="en-NZ" dirty="0"/>
              <a:t>CPDLC and </a:t>
            </a:r>
            <a:r>
              <a:rPr lang="en-NZ" dirty="0" smtClean="0"/>
              <a:t>ADS-C using datalink</a:t>
            </a:r>
            <a:endParaRPr lang="en-NZ" dirty="0"/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ACARS 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ANSP</a:t>
            </a:r>
            <a:r>
              <a:rPr lang="en-NZ" dirty="0"/>
              <a:t>		Airways New Zealand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Operator	Qantas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First Steps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87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CPDLC/ADS-C over ACARS became known as FANS-1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FANS-1 based on Boeing </a:t>
            </a:r>
            <a:r>
              <a:rPr lang="en-NZ" dirty="0" smtClean="0"/>
              <a:t>implementation</a:t>
            </a:r>
            <a:endParaRPr lang="en-NZ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Airbus implementation slightly </a:t>
            </a:r>
            <a:r>
              <a:rPr lang="en-NZ" dirty="0" smtClean="0"/>
              <a:t>different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FANS-1 </a:t>
            </a:r>
            <a:r>
              <a:rPr lang="en-NZ" dirty="0"/>
              <a:t>adapted to cater for </a:t>
            </a:r>
            <a:r>
              <a:rPr lang="en-NZ" dirty="0" smtClean="0"/>
              <a:t>both</a:t>
            </a:r>
            <a:endParaRPr lang="en-NZ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Hence FANS-1/A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FANS-1/A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79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CPDLC/ADS-C using FANS-1/A spread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Now operational in: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Auckland Oceanic FIR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Brisbane FIR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err="1"/>
              <a:t>Nadi</a:t>
            </a:r>
            <a:r>
              <a:rPr lang="en-NZ" dirty="0"/>
              <a:t> FIR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Tahiti FIR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Oakland </a:t>
            </a:r>
            <a:r>
              <a:rPr lang="en-NZ" dirty="0" smtClean="0"/>
              <a:t>FIR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South Pacific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36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Operational </a:t>
            </a:r>
            <a:r>
              <a:rPr lang="en-NZ" dirty="0"/>
              <a:t>CPDLC/ADS-C systems: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Melbourne FIR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Singapore</a:t>
            </a:r>
            <a:endParaRPr lang="en-NZ" dirty="0"/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Japan </a:t>
            </a:r>
            <a:r>
              <a:rPr lang="en-NZ" dirty="0"/>
              <a:t>(Fukuoka FIR</a:t>
            </a:r>
            <a:r>
              <a:rPr lang="en-NZ" dirty="0" smtClean="0"/>
              <a:t>)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Vietnam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India (Chennai FIR)</a:t>
            </a: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Rest of Asia Pacific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95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CPDLC/ADS-C </a:t>
            </a:r>
            <a:r>
              <a:rPr lang="en-NZ" dirty="0" smtClean="0"/>
              <a:t>systems being implemented in:</a:t>
            </a:r>
            <a:endParaRPr lang="en-NZ" dirty="0"/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Chile 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China (trials)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Maldives (testing)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India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smtClean="0"/>
              <a:t>Philippines </a:t>
            </a:r>
            <a:endParaRPr lang="en-NZ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Rest of Asia Pacific</a:t>
            </a:r>
          </a:p>
        </p:txBody>
      </p:sp>
    </p:spTree>
    <p:extLst>
      <p:ext uri="{BB962C8B-B14F-4D97-AF65-F5344CB8AC3E}">
        <p14:creationId xmlns:p14="http://schemas.microsoft.com/office/powerpoint/2010/main" val="23233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CPDLC/ADS-C systems being planned for:</a:t>
            </a:r>
            <a:endParaRPr lang="en-NZ" dirty="0"/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Papua New Guinea 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Thailand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endParaRPr lang="en-NZ" dirty="0"/>
          </a:p>
          <a:p>
            <a:pPr marL="471487" indent="0">
              <a:spcBef>
                <a:spcPts val="1200"/>
              </a:spcBef>
              <a:spcAft>
                <a:spcPts val="600"/>
              </a:spcAft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Rest of Asia Pacific</a:t>
            </a:r>
          </a:p>
        </p:txBody>
      </p:sp>
    </p:spTree>
    <p:extLst>
      <p:ext uri="{BB962C8B-B14F-4D97-AF65-F5344CB8AC3E}">
        <p14:creationId xmlns:p14="http://schemas.microsoft.com/office/powerpoint/2010/main" val="1171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Some FIRs </a:t>
            </a:r>
            <a:r>
              <a:rPr lang="en-NZ" dirty="0"/>
              <a:t>may </a:t>
            </a:r>
            <a:r>
              <a:rPr lang="en-NZ" dirty="0" smtClean="0"/>
              <a:t>not need CPDLC/ADS-C</a:t>
            </a:r>
            <a:r>
              <a:rPr lang="en-NZ" dirty="0"/>
              <a:t>:</a:t>
            </a:r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FIRs with full </a:t>
            </a:r>
            <a:r>
              <a:rPr lang="en-NZ" dirty="0"/>
              <a:t>VHF </a:t>
            </a:r>
            <a:r>
              <a:rPr lang="en-NZ" dirty="0" smtClean="0"/>
              <a:t>and surveillance coverage</a:t>
            </a:r>
            <a:endParaRPr lang="en-NZ" dirty="0"/>
          </a:p>
          <a:p>
            <a:pPr marL="727075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 smtClean="0"/>
              <a:t>FIRs where an external </a:t>
            </a:r>
            <a:r>
              <a:rPr lang="en-NZ" dirty="0"/>
              <a:t>ANSP </a:t>
            </a:r>
            <a:r>
              <a:rPr lang="en-NZ" dirty="0" smtClean="0"/>
              <a:t>controls the </a:t>
            </a:r>
            <a:r>
              <a:rPr lang="en-NZ" dirty="0"/>
              <a:t>upper </a:t>
            </a:r>
            <a:r>
              <a:rPr lang="en-NZ" dirty="0" smtClean="0"/>
              <a:t>airspace</a:t>
            </a:r>
            <a:endParaRPr lang="en-NZ" dirty="0"/>
          </a:p>
          <a:p>
            <a:pPr marL="983107" lvl="1" indent="-255588">
              <a:spcBef>
                <a:spcPts val="1200"/>
              </a:spcBef>
              <a:spcAft>
                <a:spcPts val="600"/>
              </a:spcAft>
            </a:pPr>
            <a:r>
              <a:rPr lang="en-NZ" dirty="0"/>
              <a:t>(E.g. </a:t>
            </a:r>
            <a:r>
              <a:rPr lang="en-NZ" dirty="0" smtClean="0"/>
              <a:t>some Pacific </a:t>
            </a:r>
            <a:r>
              <a:rPr lang="en-NZ" dirty="0"/>
              <a:t>Island States)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Rest of Asia Pacific</a:t>
            </a:r>
          </a:p>
        </p:txBody>
      </p:sp>
    </p:spTree>
    <p:extLst>
      <p:ext uri="{BB962C8B-B14F-4D97-AF65-F5344CB8AC3E}">
        <p14:creationId xmlns:p14="http://schemas.microsoft.com/office/powerpoint/2010/main" val="20121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" name="Picture 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447675"/>
            <a:ext cx="8982075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NZ" dirty="0"/>
              <a:t>The Big Picture</a:t>
            </a:r>
          </a:p>
        </p:txBody>
      </p:sp>
    </p:spTree>
    <p:extLst>
      <p:ext uri="{BB962C8B-B14F-4D97-AF65-F5344CB8AC3E}">
        <p14:creationId xmlns:p14="http://schemas.microsoft.com/office/powerpoint/2010/main" val="18525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 xsi:nil="true"/>
    <Presenter xmlns="2b0c29a6-a2e0-472b-bfb4-397922b0132f">Toby Farmer, New Zealand</Presenter>
    <Update_x0020_Date xmlns="2b0c29a6-a2e0-472b-bfb4-397922b0132f">May 16,2013</Update_x0020_Date>
    <Number xmlns="2b0c29a6-a2e0-472b-bfb4-397922b0132f">21.0</Numb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3197A9E908A47827FCEC1DFAA35AC" ma:contentTypeVersion="5" ma:contentTypeDescription="Create a new document." ma:contentTypeScope="" ma:versionID="3339ee465e679044d442d05bac7374a2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9D58F-C829-457D-85B0-166B7F84A600}"/>
</file>

<file path=customXml/itemProps2.xml><?xml version="1.0" encoding="utf-8"?>
<ds:datastoreItem xmlns:ds="http://schemas.openxmlformats.org/officeDocument/2006/customXml" ds:itemID="{E67C6FA2-70C9-4BB5-9666-E47C1716BF05}"/>
</file>

<file path=customXml/itemProps3.xml><?xml version="1.0" encoding="utf-8"?>
<ds:datastoreItem xmlns:ds="http://schemas.openxmlformats.org/officeDocument/2006/customXml" ds:itemID="{7AF2D602-2638-445E-941F-1B292BFB939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262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Status of Datalink Implementation in the Asia Pacific Region</vt:lpstr>
      <vt:lpstr>First Steps</vt:lpstr>
      <vt:lpstr>FANS-1/A </vt:lpstr>
      <vt:lpstr>South Pacific</vt:lpstr>
      <vt:lpstr>Rest of Asia Pacific</vt:lpstr>
      <vt:lpstr>Rest of Asia Pacific</vt:lpstr>
      <vt:lpstr>Rest of Asia Pacific</vt:lpstr>
      <vt:lpstr>Rest of Asia Pacific</vt:lpstr>
      <vt:lpstr>The Big Picture</vt:lpstr>
      <vt:lpstr>AIDC</vt:lpstr>
      <vt:lpstr>Datalink Performance Monitoring</vt:lpstr>
      <vt:lpstr>Datalink Performance Monitoring</vt:lpstr>
      <vt:lpstr>Reference Material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Datalink Implementation in the Asia Pacific Region</dc:title>
  <dc:creator>Toby Farmer</dc:creator>
  <cp:lastModifiedBy>Toby Farmer</cp:lastModifiedBy>
  <cp:revision>33</cp:revision>
  <dcterms:created xsi:type="dcterms:W3CDTF">2013-05-13T03:34:58Z</dcterms:created>
  <dcterms:modified xsi:type="dcterms:W3CDTF">2013-05-14T05:07:49Z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0x0101003943197A9E908A47827FCEC1DFAA35AC</vt:lpwstr>
  </property>
  <property fmtid="{D5CDD505-2E9C-101B-9397-08002B2CF9AE}" pid="3" name="Order">
    <vt:r8>1300</vt:r8>
  </property>
</Properties>
</file>